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63" r:id="rId2"/>
    <p:sldId id="287" r:id="rId3"/>
    <p:sldId id="264" r:id="rId4"/>
    <p:sldId id="265" r:id="rId5"/>
    <p:sldId id="280" r:id="rId6"/>
    <p:sldId id="281" r:id="rId7"/>
    <p:sldId id="267" r:id="rId8"/>
    <p:sldId id="268" r:id="rId9"/>
    <p:sldId id="269" r:id="rId10"/>
    <p:sldId id="284" r:id="rId11"/>
    <p:sldId id="283" r:id="rId12"/>
    <p:sldId id="272" r:id="rId13"/>
    <p:sldId id="275" r:id="rId14"/>
    <p:sldId id="276" r:id="rId15"/>
    <p:sldId id="273" r:id="rId16"/>
    <p:sldId id="278" r:id="rId17"/>
    <p:sldId id="279" r:id="rId18"/>
    <p:sldId id="277" r:id="rId19"/>
    <p:sldId id="274" r:id="rId20"/>
    <p:sldId id="282" r:id="rId21"/>
    <p:sldId id="285" r:id="rId22"/>
    <p:sldId id="266" r:id="rId23"/>
    <p:sldId id="288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>
        <p:scale>
          <a:sx n="75" d="100"/>
          <a:sy n="75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8C019-185E-4B34-BBDF-ABF2F83437E6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34A8B-7E55-4FD7-BE03-D4BBBAD42F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8C019-185E-4B34-BBDF-ABF2F83437E6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34A8B-7E55-4FD7-BE03-D4BBBAD42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8C019-185E-4B34-BBDF-ABF2F83437E6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34A8B-7E55-4FD7-BE03-D4BBBAD42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8C019-185E-4B34-BBDF-ABF2F83437E6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34A8B-7E55-4FD7-BE03-D4BBBAD42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8C019-185E-4B34-BBDF-ABF2F83437E6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34A8B-7E55-4FD7-BE03-D4BBBAD42F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8C019-185E-4B34-BBDF-ABF2F83437E6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34A8B-7E55-4FD7-BE03-D4BBBAD42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8C019-185E-4B34-BBDF-ABF2F83437E6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34A8B-7E55-4FD7-BE03-D4BBBAD42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8C019-185E-4B34-BBDF-ABF2F83437E6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34A8B-7E55-4FD7-BE03-D4BBBAD42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8C019-185E-4B34-BBDF-ABF2F83437E6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34A8B-7E55-4FD7-BE03-D4BBBAD42F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8C019-185E-4B34-BBDF-ABF2F83437E6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34A8B-7E55-4FD7-BE03-D4BBBAD42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8C019-185E-4B34-BBDF-ABF2F83437E6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34A8B-7E55-4FD7-BE03-D4BBBAD42F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58C019-185E-4B34-BBDF-ABF2F83437E6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E834A8B-7E55-4FD7-BE03-D4BBBAD42F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87;&#1088;&#1072;&#1082;&#1090;&#1080;&#1082;&#1072;\&#1083;&#1086;&#1078;&#1082;&#1080;.mp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42976" y="1000108"/>
            <a:ext cx="7845576" cy="5357850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 smtClean="0"/>
              <a:t>Народные обряды и праздники </a:t>
            </a:r>
            <a:br>
              <a:rPr lang="ru-RU" b="1" dirty="0" smtClean="0"/>
            </a:br>
            <a:r>
              <a:rPr lang="ru-RU" b="1" dirty="0" smtClean="0"/>
              <a:t>как средство нравственного воспитания детей </a:t>
            </a:r>
            <a:br>
              <a:rPr lang="ru-RU" b="1" dirty="0" smtClean="0"/>
            </a:br>
            <a:r>
              <a:rPr lang="ru-RU" b="1" dirty="0" smtClean="0"/>
              <a:t>дошкольного возраста</a:t>
            </a:r>
            <a:br>
              <a:rPr lang="ru-RU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                                                                                                                                   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400" b="1" dirty="0" smtClean="0">
                <a:latin typeface="+mn-lt"/>
              </a:rPr>
              <a:t>автор практики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 </a:t>
            </a:r>
            <a:r>
              <a:rPr lang="ru-RU" sz="2400" dirty="0" err="1" smtClean="0">
                <a:latin typeface="+mn-lt"/>
              </a:rPr>
              <a:t>Мормоль</a:t>
            </a:r>
            <a:r>
              <a:rPr lang="ru-RU" sz="2400" dirty="0" smtClean="0">
                <a:latin typeface="+mn-lt"/>
              </a:rPr>
              <a:t> Ольга Юрьевна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музыкальный руководитель</a:t>
            </a:r>
            <a:br>
              <a:rPr lang="ru-RU" sz="2400" dirty="0" smtClean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МБДОУ «Детский сад №11 «Вишенка» г. Назарово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СВЯТКИ-КОЛЯДКИ</a:t>
            </a:r>
            <a:endParaRPr lang="ru-RU" b="1" dirty="0"/>
          </a:p>
        </p:txBody>
      </p:sp>
      <p:pic>
        <p:nvPicPr>
          <p:cNvPr id="6" name="Содержимое 5" descr="IMG-641d1583f545523af154c3b4dd3fe9d0-V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6850" y="2484436"/>
            <a:ext cx="3657600" cy="37306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8" name="Picture 2" descr="D:\Данные\Desktop\фото работа\IMG-9d3d8728c8a3e9e109c53dc0b1de27c9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3786214" cy="37274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Данные\Desktop\фото работа\IMG-3dae66d13af996c2f7b8bcabc196d1ec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714357"/>
            <a:ext cx="3657600" cy="37147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D:\Данные\Desktop\фото работа\IMG-7ec3d295450955e78bb285b06868e56f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76850" y="2484436"/>
            <a:ext cx="3657600" cy="38020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F:\фото работа\20190116_1043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428605"/>
            <a:ext cx="3744416" cy="38644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Содержимое 9" descr="IMG-ef21feadacd603d69eef357edec6df7a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1928802"/>
            <a:ext cx="3568298" cy="44291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349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3741566" cy="38884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1928802"/>
            <a:ext cx="3714776" cy="42592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3017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00041"/>
            <a:ext cx="3742136" cy="40090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84436"/>
            <a:ext cx="3786386" cy="37528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859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МАСЛЕНИЦА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3744416" cy="33843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80928"/>
            <a:ext cx="3706614" cy="37444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833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F:\фото работа\20190307_1026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6056" y="2564904"/>
            <a:ext cx="3945632" cy="40324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2" descr="D:\Данные\Desktop\фото работа\IMG_20191211_0705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8604"/>
            <a:ext cx="3714776" cy="38576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062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фото работа\20190307_1051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404665"/>
            <a:ext cx="3672408" cy="3960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3" descr="F:\фото работа\20190307_1052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8064" y="2000240"/>
            <a:ext cx="3873624" cy="43810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3239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Троица-праздник березки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1"/>
            <a:ext cx="3598120" cy="36604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Содержимое 5" descr="19f9d1706baf198521d6eda4b900d7b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6850" y="2482474"/>
            <a:ext cx="3657600" cy="40183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605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ИВАН КУПАЛА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412776"/>
            <a:ext cx="3657600" cy="34717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2827566"/>
            <a:ext cx="3657600" cy="35537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3292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297820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/>
              <a:t> «Воспитание, лишенное народных корней – бессильно»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К. Д. Ушинский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98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4" y="2539956"/>
            <a:ext cx="3857652" cy="40323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6" name="Picture 2" descr="D:\Данные\Desktop\фото работа\20190116_1029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1"/>
            <a:ext cx="3929090" cy="3571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ложк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357166"/>
            <a:ext cx="7286675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Знают и могут пересказать основные  события, относящиеся к народным праздникам.</a:t>
            </a:r>
          </a:p>
          <a:p>
            <a:pPr lvl="0"/>
            <a:r>
              <a:rPr lang="ru-RU" dirty="0" smtClean="0"/>
              <a:t>Имеют представление  о  народных традициях, обычаях, народных играх.</a:t>
            </a:r>
          </a:p>
          <a:p>
            <a:pPr lvl="0"/>
            <a:r>
              <a:rPr lang="ru-RU" dirty="0" smtClean="0"/>
              <a:t>Обладают нравственными качествами: трудолюбие, терпение, ответственность, послушание.</a:t>
            </a:r>
          </a:p>
          <a:p>
            <a:pPr lvl="0"/>
            <a:r>
              <a:rPr lang="ru-RU" dirty="0" smtClean="0"/>
              <a:t>Умение прощать, сопереживать, сочувствовать.</a:t>
            </a:r>
          </a:p>
          <a:p>
            <a:pPr lvl="0"/>
            <a:r>
              <a:rPr lang="ru-RU" dirty="0" smtClean="0"/>
              <a:t>Почитают родителей.</a:t>
            </a:r>
          </a:p>
          <a:p>
            <a:pPr lvl="0"/>
            <a:r>
              <a:rPr lang="ru-RU" dirty="0" smtClean="0"/>
              <a:t>Различают добро и зло.</a:t>
            </a:r>
          </a:p>
          <a:p>
            <a:pPr lvl="0"/>
            <a:r>
              <a:rPr lang="ru-RU" dirty="0" smtClean="0"/>
              <a:t>Уважают старших.</a:t>
            </a:r>
          </a:p>
          <a:p>
            <a:pPr lvl="0"/>
            <a:r>
              <a:rPr lang="ru-RU" dirty="0" smtClean="0"/>
              <a:t>Толерантно относятся к сверстникам и взрослым   в ходе совместных   праздников.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>
                <a:effectLst/>
              </a:rPr>
              <a:t>Карта динамики </a:t>
            </a:r>
            <a:r>
              <a:rPr lang="ru-RU" b="1" u="sng" dirty="0" smtClean="0">
                <a:effectLst/>
              </a:rPr>
              <a:t>результатов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457247"/>
              </p:ext>
            </p:extLst>
          </p:nvPr>
        </p:nvGraphicFramePr>
        <p:xfrm>
          <a:off x="1187624" y="1628800"/>
          <a:ext cx="7848871" cy="4640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336"/>
                <a:gridCol w="1086798"/>
                <a:gridCol w="427279"/>
                <a:gridCol w="356401"/>
                <a:gridCol w="427782"/>
                <a:gridCol w="427279"/>
                <a:gridCol w="427782"/>
                <a:gridCol w="427279"/>
                <a:gridCol w="427782"/>
                <a:gridCol w="427279"/>
                <a:gridCol w="427782"/>
                <a:gridCol w="427279"/>
                <a:gridCol w="356401"/>
                <a:gridCol w="442863"/>
                <a:gridCol w="367461"/>
                <a:gridCol w="401140"/>
                <a:gridCol w="355899"/>
                <a:gridCol w="384049"/>
              </a:tblGrid>
              <a:tr h="210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 gridSpan="1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2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Знают и умеют пересказать основные  события, относящиеся к народным  праздникам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Имеют представление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  народных традициях, народных играх играх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Обладают нравственными качествами: трудолюбие,  терпение, ответственность, послушание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Умение прощать, сопереживать, сочувствовать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Почитают родителей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Уважают старших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Самостоятельно проявляют стремление творить добро. Различают добро и зло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Толерантное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отношение к сверстникам и взрослым   в ходе совместных праздников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>
                          <a:effectLst/>
                        </a:rPr>
                        <a:t>средний балл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</a:rPr>
                        <a:t>№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</a:rPr>
                        <a:t>ФИ ребенка 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1-ый срез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срез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срез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срез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срез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срез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срез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срез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срез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срез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срез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срез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1-ый срез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срез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1срез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срез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</a:tr>
              <a:tr h="210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</a:tr>
              <a:tr h="210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</a:tr>
              <a:tr h="210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</a:tr>
              <a:tr h="210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</a:tr>
              <a:tr h="210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</a:tr>
              <a:tr h="210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</a:tr>
              <a:tr h="210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</a:tr>
              <a:tr h="210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</a:tr>
              <a:tr h="210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</a:tr>
              <a:tr h="424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</a:tr>
              <a:tr h="424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</a:rPr>
                        <a:t>средний балл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72" marR="518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098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01206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+mn-lt"/>
              </a:rPr>
              <a:t>СПАСИБО </a:t>
            </a:r>
            <a:br>
              <a:rPr lang="ru-RU" sz="5400" b="1" dirty="0" smtClean="0">
                <a:latin typeface="+mn-lt"/>
              </a:rPr>
            </a:br>
            <a:r>
              <a:rPr lang="ru-RU" sz="5400" b="1" dirty="0" smtClean="0">
                <a:latin typeface="+mn-lt"/>
              </a:rPr>
              <a:t>ЗА ВНИМАНИЕ!!!</a:t>
            </a:r>
            <a:endParaRPr lang="ru-RU" sz="5400" b="1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57200"/>
            <a:ext cx="7848624" cy="8382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Цель практики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14422"/>
            <a:ext cx="7572428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cs typeface="Times New Roman" pitchFamily="18" charset="0"/>
              </a:rPr>
              <a:t>Создание условий для формирования нравственных норм дошкольников в процессе организации народных обрядов и праздников. </a:t>
            </a:r>
            <a:endParaRPr lang="ru-RU" sz="3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57200"/>
            <a:ext cx="7848624" cy="8382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Задачи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142984"/>
            <a:ext cx="7920062" cy="493714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500" dirty="0" smtClean="0"/>
              <a:t>Знакомить детей с культурой и историей своего народа</a:t>
            </a:r>
          </a:p>
          <a:p>
            <a:pPr>
              <a:lnSpc>
                <a:spcPct val="80000"/>
              </a:lnSpc>
            </a:pPr>
            <a:r>
              <a:rPr lang="ru-RU" sz="2500" dirty="0" smtClean="0"/>
              <a:t>Формировать такие нравственные качества как  доброта, трудолюбие, милосердие, уважение,  правдивость;</a:t>
            </a:r>
          </a:p>
          <a:p>
            <a:pPr>
              <a:lnSpc>
                <a:spcPct val="80000"/>
              </a:lnSpc>
            </a:pPr>
            <a:r>
              <a:rPr lang="ru-RU" sz="2500" dirty="0" smtClean="0"/>
              <a:t> Формировать нравственные чувства: сопереживание близким людям, родному дому, природе; добросердечность, любовь, вера;</a:t>
            </a:r>
          </a:p>
          <a:p>
            <a:pPr>
              <a:lnSpc>
                <a:spcPct val="80000"/>
              </a:lnSpc>
            </a:pPr>
            <a:r>
              <a:rPr lang="ru-RU" sz="2500" dirty="0" smtClean="0"/>
              <a:t>Формировать нравственные убеждения: способность к различению добра и зла, долг, справедливость;</a:t>
            </a:r>
          </a:p>
          <a:p>
            <a:pPr>
              <a:lnSpc>
                <a:spcPct val="80000"/>
              </a:lnSpc>
            </a:pPr>
            <a:r>
              <a:rPr lang="ru-RU" sz="2500" dirty="0" smtClean="0"/>
              <a:t>Формировать нравственные привычки, умения и навыки.</a:t>
            </a:r>
          </a:p>
          <a:p>
            <a:pPr>
              <a:lnSpc>
                <a:spcPct val="80000"/>
              </a:lnSpc>
            </a:pPr>
            <a:r>
              <a:rPr lang="ru-RU" sz="2500" dirty="0" smtClean="0"/>
              <a:t>Вовлечь родителей в совместную деятельность с ДОУ по духовно-нравственному воспитанию детей.</a:t>
            </a:r>
            <a:br>
              <a:rPr lang="ru-RU" sz="2500" dirty="0" smtClean="0"/>
            </a:br>
            <a:endParaRPr lang="ru-RU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МУЗЕЙ РУССКОГО БЫТА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628800"/>
            <a:ext cx="3643338" cy="36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2348880"/>
            <a:ext cx="3714776" cy="38884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909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0181112_0949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3786214" cy="40005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Содержимое 9" descr="20191029_1013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928802"/>
            <a:ext cx="3862384" cy="41434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14290"/>
            <a:ext cx="7894730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ОСЕНИНЫ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214422"/>
            <a:ext cx="3643338" cy="36331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20888"/>
            <a:ext cx="3858394" cy="40324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КАПУСТНЫЕ ПОСИДЕЛКИ</a:t>
            </a:r>
            <a:endParaRPr lang="ru-RU" dirty="0"/>
          </a:p>
        </p:txBody>
      </p:sp>
      <p:pic>
        <p:nvPicPr>
          <p:cNvPr id="5" name="Picture 4" descr="F:\фото работа\20181005_1016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1484785"/>
            <a:ext cx="3806848" cy="32403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3" descr="F:\фото работа\20181005_1019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76850" y="2780928"/>
            <a:ext cx="3657600" cy="35283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175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427</TotalTime>
  <Words>297</Words>
  <Application>Microsoft Office PowerPoint</Application>
  <PresentationFormat>Экран (4:3)</PresentationFormat>
  <Paragraphs>269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Народные обряды и праздники  как средство нравственного воспитания детей  дошкольного возраста                                                                                                                                          автор практики  Мормоль Ольга Юрьевна музыкальный руководитель </vt:lpstr>
      <vt:lpstr> «Воспитание, лишенное народных корней – бессильно»  К. Д. Ушинский </vt:lpstr>
      <vt:lpstr>Цель практики </vt:lpstr>
      <vt:lpstr>Задачи </vt:lpstr>
      <vt:lpstr>МУЗЕЙ РУССКОГО БЫТА</vt:lpstr>
      <vt:lpstr>Презентация PowerPoint</vt:lpstr>
      <vt:lpstr>Презентация PowerPoint</vt:lpstr>
      <vt:lpstr>ОСЕНИНЫ</vt:lpstr>
      <vt:lpstr>КАПУСТНЫЕ ПОСИДЕЛКИ</vt:lpstr>
      <vt:lpstr>СВЯТКИ-КОЛЯДКИ</vt:lpstr>
      <vt:lpstr>Презентация PowerPoint</vt:lpstr>
      <vt:lpstr>Презентация PowerPoint</vt:lpstr>
      <vt:lpstr>Презентация PowerPoint</vt:lpstr>
      <vt:lpstr>Презентация PowerPoint</vt:lpstr>
      <vt:lpstr>МАСЛЕНИЦА</vt:lpstr>
      <vt:lpstr>Презентация PowerPoint</vt:lpstr>
      <vt:lpstr>Презентация PowerPoint</vt:lpstr>
      <vt:lpstr>Троица-праздник березки</vt:lpstr>
      <vt:lpstr>ИВАН КУПАЛА</vt:lpstr>
      <vt:lpstr>Презентация PowerPoint</vt:lpstr>
      <vt:lpstr>Презентация PowerPoint</vt:lpstr>
      <vt:lpstr>Результаты</vt:lpstr>
      <vt:lpstr>Карта динамики результатов</vt:lpstr>
      <vt:lpstr>СПАСИБО  ЗА ВНИМАНИЕ!!!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Капустные посиделки</dc:title>
  <dc:creator>ATFNITRO</dc:creator>
  <cp:lastModifiedBy>Rfv</cp:lastModifiedBy>
  <cp:revision>39</cp:revision>
  <dcterms:created xsi:type="dcterms:W3CDTF">2020-02-02T14:28:36Z</dcterms:created>
  <dcterms:modified xsi:type="dcterms:W3CDTF">2020-02-04T01:07:55Z</dcterms:modified>
</cp:coreProperties>
</file>